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61" r:id="rId6"/>
    <p:sldId id="271" r:id="rId7"/>
    <p:sldId id="272" r:id="rId8"/>
    <p:sldId id="273" r:id="rId9"/>
    <p:sldId id="263" r:id="rId10"/>
    <p:sldId id="274" r:id="rId11"/>
    <p:sldId id="264" r:id="rId12"/>
    <p:sldId id="265" r:id="rId13"/>
    <p:sldId id="267" r:id="rId14"/>
    <p:sldId id="268" r:id="rId15"/>
    <p:sldId id="269" r:id="rId16"/>
    <p:sldId id="270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709"/>
    <a:srgbClr val="0244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51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BB3F67-B707-8979-476B-02C5D73597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AE38E1-3DA5-4D6E-C293-63C7257D7B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AFC9CA-BC25-AA3C-2768-3A7E824EEA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052E0-193B-4471-BAD0-B156ECCE0645}" type="datetimeFigureOut">
              <a:rPr lang="en-IN" smtClean="0"/>
              <a:t>01-06-2023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D8B6C0-2820-D328-6956-3380379A41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392ACD-F373-DD6F-A122-68361731F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885F6-2260-448F-B959-55B05DA5EC5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211632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4FEFE-FABA-541F-62FA-F712B62DF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2DFC51-4043-FB34-0659-6BD60C9643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1A309F-94DE-293D-E0E4-782EBA5A16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052E0-193B-4471-BAD0-B156ECCE0645}" type="datetimeFigureOut">
              <a:rPr lang="en-IN" smtClean="0"/>
              <a:t>01-06-2023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487A13-706B-00C8-1CEB-199CFA5755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0584EE-2572-1BF3-3AE7-FC154CFDC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885F6-2260-448F-B959-55B05DA5EC5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420030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D02E86E-23F7-E0E1-6E81-8EF16FBF70D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28EDE7-8DB5-7995-4B8E-2BD10DD792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04284B-BCE6-A5C8-7739-4DDA8C1C20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052E0-193B-4471-BAD0-B156ECCE0645}" type="datetimeFigureOut">
              <a:rPr lang="en-IN" smtClean="0"/>
              <a:t>01-06-2023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445D59-ABA5-DF6F-A038-85B48D5A3A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8EC422-F6D2-24BE-04AD-F737193206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885F6-2260-448F-B959-55B05DA5EC5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728570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76FE3-DEDB-AC73-C45A-E22078E25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47F0FB-0A48-6E86-5C82-0AB983325B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7D0833-DED5-263D-D4D7-2DD28FB031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052E0-193B-4471-BAD0-B156ECCE0645}" type="datetimeFigureOut">
              <a:rPr lang="en-IN" smtClean="0"/>
              <a:t>01-06-2023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5103E5-B502-CE4D-946A-8C13C1DC2A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248BE9-5242-17AF-1046-FE491A2F5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885F6-2260-448F-B959-55B05DA5EC5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353196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7BBEF3-33FC-AD9D-27C2-2638CDD48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340520-82AB-80D4-E037-5745B63787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CF8989-545D-8EA5-BF36-EA1D587025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052E0-193B-4471-BAD0-B156ECCE0645}" type="datetimeFigureOut">
              <a:rPr lang="en-IN" smtClean="0"/>
              <a:t>01-06-2023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22C6F8-6D1D-A7B6-E9CF-B0D366A131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B963B2-7663-6919-5F58-5964CA57C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885F6-2260-448F-B959-55B05DA5EC5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989033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9B508-AE15-0BBC-8E45-EC27300B4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915521-EF06-6978-C1B2-B38129C77D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8F12A0-395D-F9F5-8614-7D0F5F77B3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D6FF17-BAFA-C0FE-E8B4-A8ED0EBF5E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052E0-193B-4471-BAD0-B156ECCE0645}" type="datetimeFigureOut">
              <a:rPr lang="en-IN" smtClean="0"/>
              <a:t>01-06-2023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F1585A-DEEB-D9E7-5C3B-BD2DE988C1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D20A6E-52A0-BF80-F991-48C3DADF87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885F6-2260-448F-B959-55B05DA5EC5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87018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3DD87-350F-B7C4-73DC-C55AC9482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D7F4C4-840F-E004-0F45-1D70580961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746230-17DD-1385-9FCA-267F1CABC9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ED790D-0EBC-83AA-BCBB-49D3AA1CB4E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13F6F0C-6C82-BA9C-F7DB-6EA9C2819AB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4455DA4-D5DE-29A5-F8F4-75AB8AD8CA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052E0-193B-4471-BAD0-B156ECCE0645}" type="datetimeFigureOut">
              <a:rPr lang="en-IN" smtClean="0"/>
              <a:t>01-06-2023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F78DBE8-D9BC-3E0B-0D32-B075DEA5E5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83403B2-E2EE-D500-51E4-6523D6AF25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885F6-2260-448F-B959-55B05DA5EC5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563061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3BDCD2-7634-E577-54CC-7499A2614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67D62DC-9D8B-9ED5-1866-5BC183A44A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052E0-193B-4471-BAD0-B156ECCE0645}" type="datetimeFigureOut">
              <a:rPr lang="en-IN" smtClean="0"/>
              <a:t>01-06-2023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9FC5A4-5C09-61A7-D648-4C9D4C05B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7A0086-7A2B-A223-1059-E1D092DC6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885F6-2260-448F-B959-55B05DA5EC5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060497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04DBE64-6118-9AFD-0616-BC6CB26C4B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052E0-193B-4471-BAD0-B156ECCE0645}" type="datetimeFigureOut">
              <a:rPr lang="en-IN" smtClean="0"/>
              <a:t>01-06-2023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F889BF4-81CA-177F-6DC2-93F24CA2A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706F71-C239-E607-2CEE-3AF2852AF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885F6-2260-448F-B959-55B05DA5EC5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441633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2A0FD-EAEE-B877-2F01-0E696619A9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516EFA-B9AA-9F0B-71D2-F37EA15744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87B04D-F65C-6A4E-1977-AE47ABF335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5D746A-CD00-7802-5968-DE12C324EB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052E0-193B-4471-BAD0-B156ECCE0645}" type="datetimeFigureOut">
              <a:rPr lang="en-IN" smtClean="0"/>
              <a:t>01-06-2023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011E17-85ED-3700-30C5-205EFF12CA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32D8C5-E45C-9AF4-B304-0177284A38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885F6-2260-448F-B959-55B05DA5EC5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721578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772A59-09B2-90A7-A003-5E3A5DB07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4AB6828-F0F3-0EED-A1FB-63722783DF8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53208E-3500-BB78-9F2F-29AF91576F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F1DFD0-FCAB-7EBC-65ED-C95698A1AC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052E0-193B-4471-BAD0-B156ECCE0645}" type="datetimeFigureOut">
              <a:rPr lang="en-IN" smtClean="0"/>
              <a:t>01-06-2023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FCF402-646F-06E9-3B3A-569EEFD8A8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97B9D9-6BB8-A33F-CB12-2140C2503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4885F6-2260-448F-B959-55B05DA5EC5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744720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2FC6A20-AE17-F51D-0056-C897F9A82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8519A0-38F0-812C-A66A-BD2ACBCFDE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61F8B5-9CAF-D186-F590-009D772C26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3052E0-193B-4471-BAD0-B156ECCE0645}" type="datetimeFigureOut">
              <a:rPr lang="en-IN" smtClean="0"/>
              <a:t>01-06-2023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4F7A92-9451-315D-59B1-30C84C2C0A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0BC550-D29D-0007-4957-B5A87C178A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4885F6-2260-448F-B959-55B05DA5EC5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481361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mahaansrivastav/social-networking-site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oracle.com/javase/8/docs/" TargetMode="External"/><Relationship Id="rId3" Type="http://schemas.openxmlformats.org/officeDocument/2006/relationships/image" Target="../media/image3.png"/><Relationship Id="rId7" Type="http://schemas.openxmlformats.org/officeDocument/2006/relationships/hyperlink" Target="https://developer.mozilla.org/en-US/docs/Web/JavaScript/Reference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eveloper.mozilla.org/en-US/docs/Web/CSS/Reference" TargetMode="External"/><Relationship Id="rId5" Type="http://schemas.openxmlformats.org/officeDocument/2006/relationships/hyperlink" Target="https://legacy.reactjs.org/docs/create-a-new-react-app.html" TargetMode="External"/><Relationship Id="rId4" Type="http://schemas.openxmlformats.org/officeDocument/2006/relationships/hyperlink" Target="https://docs.spring.io/spring-boot/docs/current/reference/htmlsingle/" TargetMode="External"/><Relationship Id="rId9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3.png"/><Relationship Id="rId7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3CCA37C-43E3-060E-4CAD-1BD4C14A9EC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-16042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13506B1-3967-6BD4-A69D-6500BA86F12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0466" y="861703"/>
            <a:ext cx="3511059" cy="93063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2F1ADF4-B0C7-C7C2-8B63-8895D3F81EB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397756" y="2382691"/>
            <a:ext cx="7396481" cy="9680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</a:pPr>
            <a:r>
              <a:rPr lang="en-IN" sz="5400" b="1" dirty="0">
                <a:solidFill>
                  <a:schemeClr val="accent2">
                    <a:lumMod val="50000"/>
                  </a:schemeClr>
                </a:solidFill>
                <a:effectLst/>
                <a:latin typeface="Trebuchet MS" panose="020B0603020202020204" pitchFamily="34" charset="0"/>
                <a:ea typeface="Arial" panose="020B0604020202020204" pitchFamily="34" charset="0"/>
              </a:rPr>
              <a:t>Social Networking Site</a:t>
            </a:r>
            <a:endParaRPr lang="en-IN" sz="2800" b="1" dirty="0">
              <a:solidFill>
                <a:schemeClr val="accent2">
                  <a:lumMod val="50000"/>
                </a:schemeClr>
              </a:solidFill>
              <a:effectLst/>
              <a:latin typeface="Trebuchet MS" panose="020B0603020202020204" pitchFamily="34" charset="0"/>
              <a:ea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E67A2AC-00F6-985A-C661-784C2AA22DB5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833120" y="4111045"/>
            <a:ext cx="6197600" cy="23339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</a:pPr>
            <a:r>
              <a:rPr lang="en-IN" sz="1600" b="1" dirty="0">
                <a:effectLst/>
                <a:latin typeface="Trebuchet MS" panose="020B0603020202020204" pitchFamily="34" charset="0"/>
                <a:ea typeface="Arial" panose="020B0604020202020204" pitchFamily="34" charset="0"/>
              </a:rPr>
              <a:t>Submitted by: Mahaan Lal Srivastav</a:t>
            </a:r>
            <a:endParaRPr lang="en-IN" sz="1000" b="1" dirty="0">
              <a:effectLst/>
              <a:latin typeface="Trebuchet MS" panose="020B0603020202020204" pitchFamily="34" charset="0"/>
              <a:ea typeface="Arial" panose="020B0604020202020204" pitchFamily="34" charset="0"/>
            </a:endParaRPr>
          </a:p>
          <a:p>
            <a:pPr>
              <a:lnSpc>
                <a:spcPct val="115000"/>
              </a:lnSpc>
            </a:pPr>
            <a:r>
              <a:rPr lang="en-IN" sz="1600" b="1" dirty="0">
                <a:latin typeface="Trebuchet MS" panose="020B0603020202020204" pitchFamily="34" charset="0"/>
              </a:rPr>
              <a:t>Submission type : Individual</a:t>
            </a:r>
          </a:p>
          <a:p>
            <a:pPr>
              <a:lnSpc>
                <a:spcPct val="115000"/>
              </a:lnSpc>
            </a:pPr>
            <a:r>
              <a:rPr lang="en-IN" sz="1600" b="1" dirty="0">
                <a:effectLst/>
                <a:latin typeface="Trebuchet MS" panose="020B0603020202020204" pitchFamily="34" charset="0"/>
                <a:ea typeface="Arial" panose="020B0604020202020204" pitchFamily="34" charset="0"/>
              </a:rPr>
              <a:t>Name:	Social Networking Site</a:t>
            </a:r>
            <a:endParaRPr lang="en-IN" sz="1600" dirty="0">
              <a:effectLst/>
              <a:latin typeface="Trebuchet MS" panose="020B0603020202020204" pitchFamily="34" charset="0"/>
              <a:ea typeface="Arial" panose="020B0604020202020204" pitchFamily="34" charset="0"/>
            </a:endParaRPr>
          </a:p>
          <a:p>
            <a:pPr>
              <a:lnSpc>
                <a:spcPct val="115000"/>
              </a:lnSpc>
            </a:pPr>
            <a:r>
              <a:rPr lang="en-IN" sz="1600" b="1" dirty="0">
                <a:effectLst/>
                <a:latin typeface="Trebuchet MS" panose="020B0603020202020204" pitchFamily="34" charset="0"/>
                <a:ea typeface="Arial" panose="020B0604020202020204" pitchFamily="34" charset="0"/>
              </a:rPr>
              <a:t>Batch : AXIS SFT 12</a:t>
            </a:r>
            <a:endParaRPr lang="en-IN" sz="1000" dirty="0">
              <a:effectLst/>
              <a:latin typeface="Trebuchet MS" panose="020B0603020202020204" pitchFamily="34" charset="0"/>
              <a:ea typeface="Arial" panose="020B0604020202020204" pitchFamily="34" charset="0"/>
            </a:endParaRPr>
          </a:p>
          <a:p>
            <a:pPr>
              <a:lnSpc>
                <a:spcPct val="115000"/>
              </a:lnSpc>
            </a:pPr>
            <a:r>
              <a:rPr lang="en-IN" sz="1600" b="1" dirty="0">
                <a:effectLst/>
                <a:latin typeface="Trebuchet MS" panose="020B0603020202020204" pitchFamily="34" charset="0"/>
                <a:ea typeface="Arial" panose="020B0604020202020204" pitchFamily="34" charset="0"/>
              </a:rPr>
              <a:t>LMS Id : srilalmahaan@gmail.com</a:t>
            </a:r>
            <a:endParaRPr lang="en-IN" sz="1000" dirty="0">
              <a:effectLst/>
              <a:latin typeface="Trebuchet MS" panose="020B0603020202020204" pitchFamily="34" charset="0"/>
              <a:ea typeface="Arial" panose="020B0604020202020204" pitchFamily="34" charset="0"/>
            </a:endParaRPr>
          </a:p>
          <a:p>
            <a:pPr>
              <a:lnSpc>
                <a:spcPct val="115000"/>
              </a:lnSpc>
            </a:pPr>
            <a:r>
              <a:rPr lang="en-IN" sz="1600" b="1" dirty="0">
                <a:effectLst/>
                <a:latin typeface="Trebuchet MS" panose="020B0603020202020204" pitchFamily="34" charset="0"/>
                <a:ea typeface="Arial" panose="020B0604020202020204" pitchFamily="34" charset="0"/>
              </a:rPr>
              <a:t>Program : Axis Fintech</a:t>
            </a:r>
            <a:endParaRPr lang="en-IN" sz="1000" dirty="0">
              <a:effectLst/>
              <a:latin typeface="Trebuchet MS" panose="020B0603020202020204" pitchFamily="34" charset="0"/>
              <a:ea typeface="Arial" panose="020B0604020202020204" pitchFamily="34" charset="0"/>
            </a:endParaRPr>
          </a:p>
          <a:p>
            <a:pPr>
              <a:lnSpc>
                <a:spcPct val="115000"/>
              </a:lnSpc>
            </a:pPr>
            <a:r>
              <a:rPr lang="en-IN" sz="1600" b="1" dirty="0">
                <a:effectLst/>
                <a:latin typeface="Trebuchet MS" panose="020B0603020202020204" pitchFamily="34" charset="0"/>
                <a:ea typeface="Arial" panose="020B0604020202020204" pitchFamily="34" charset="0"/>
              </a:rPr>
              <a:t>Date: </a:t>
            </a:r>
            <a:r>
              <a:rPr lang="en-IN" sz="1600" b="1" dirty="0">
                <a:latin typeface="Trebuchet MS" panose="020B0603020202020204" pitchFamily="34" charset="0"/>
                <a:ea typeface="Arial" panose="020B0604020202020204" pitchFamily="34" charset="0"/>
              </a:rPr>
              <a:t>01</a:t>
            </a:r>
            <a:r>
              <a:rPr lang="en-IN" sz="1600" b="1" dirty="0">
                <a:effectLst/>
                <a:latin typeface="Trebuchet MS" panose="020B0603020202020204" pitchFamily="34" charset="0"/>
                <a:ea typeface="Arial" panose="020B0604020202020204" pitchFamily="34" charset="0"/>
              </a:rPr>
              <a:t>/06/2023</a:t>
            </a:r>
          </a:p>
          <a:p>
            <a:pPr>
              <a:lnSpc>
                <a:spcPct val="115000"/>
              </a:lnSpc>
            </a:pPr>
            <a:r>
              <a:rPr lang="en-IN" sz="1600" b="1" dirty="0">
                <a:latin typeface="Trebuchet MS" panose="020B0603020202020204" pitchFamily="34" charset="0"/>
                <a:ea typeface="Arial" panose="020B0604020202020204" pitchFamily="34" charset="0"/>
              </a:rPr>
              <a:t>Git-Hub Link: </a:t>
            </a:r>
            <a:r>
              <a:rPr lang="en-IN" sz="1200" b="1" dirty="0">
                <a:latin typeface="Trebuchet MS" panose="020B0603020202020204" pitchFamily="34" charset="0"/>
                <a:ea typeface="Arial" panose="020B0604020202020204" pitchFamily="34" charset="0"/>
                <a:hlinkClick r:id="rId4"/>
              </a:rPr>
              <a:t>https://github.com/mahaansrivastav/social-networking-site</a:t>
            </a:r>
            <a:endParaRPr lang="en-IN" sz="1000" dirty="0">
              <a:effectLst/>
              <a:latin typeface="Trebuchet MS" panose="020B0603020202020204" pitchFamily="34" charset="0"/>
              <a:ea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8102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893C3C6-E6B4-0EAA-6168-B66B664B265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18088"/>
            <a:ext cx="12192000" cy="6858000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317BEF4-F659-05B0-B884-5FBC9950BC38}"/>
              </a:ext>
            </a:extLst>
          </p:cNvPr>
          <p:cNvCxnSpPr>
            <a:cxnSpLocks/>
          </p:cNvCxnSpPr>
          <p:nvPr/>
        </p:nvCxnSpPr>
        <p:spPr>
          <a:xfrm>
            <a:off x="2404113" y="383848"/>
            <a:ext cx="0" cy="429893"/>
          </a:xfrm>
          <a:prstGeom prst="line">
            <a:avLst/>
          </a:prstGeom>
          <a:ln w="12700">
            <a:solidFill>
              <a:srgbClr val="DD4F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4C8E9BB0-02EA-460A-EDCE-9CB013DFF90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7505" y="338023"/>
            <a:ext cx="1963465" cy="52154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3A5D50A-7BF5-47B2-27E6-96AA33171B2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499360" y="383848"/>
            <a:ext cx="8818879" cy="482633"/>
          </a:xfrm>
          <a:prstGeom prst="rect">
            <a:avLst/>
          </a:prstGeom>
          <a:solidFill>
            <a:srgbClr val="FF6709"/>
          </a:solidFill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</a:pPr>
            <a:r>
              <a:rPr lang="en-IN" sz="24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Back-end Development</a:t>
            </a:r>
            <a:endParaRPr lang="en-IN" sz="1400" dirty="0">
              <a:solidFill>
                <a:schemeClr val="bg1"/>
              </a:solidFill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FB6A81-F334-0D76-10FC-F69162C07E4E}"/>
              </a:ext>
            </a:extLst>
          </p:cNvPr>
          <p:cNvSpPr txBox="1"/>
          <p:nvPr/>
        </p:nvSpPr>
        <p:spPr>
          <a:xfrm>
            <a:off x="627737" y="2173168"/>
            <a:ext cx="24112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000" b="1" i="0" dirty="0">
                <a:solidFill>
                  <a:srgbClr val="002060"/>
                </a:solidFill>
                <a:effectLst/>
                <a:latin typeface="Söhne"/>
              </a:rPr>
              <a:t>Directory Structure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6D91606-A720-15D3-1441-A854A81C29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075" y="1214302"/>
            <a:ext cx="2190748" cy="56309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F7B19AC-D78A-0460-FD68-9A2116839A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2137" y="1111982"/>
            <a:ext cx="1314450" cy="78443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2C47ADA-6B71-13DA-5F45-FC173653C28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1653" y="976757"/>
            <a:ext cx="1314450" cy="1314450"/>
          </a:xfrm>
          <a:prstGeom prst="rect">
            <a:avLst/>
          </a:prstGeom>
        </p:spPr>
      </p:pic>
      <p:graphicFrame>
        <p:nvGraphicFramePr>
          <p:cNvPr id="2" name="Table 8">
            <a:extLst>
              <a:ext uri="{FF2B5EF4-FFF2-40B4-BE49-F238E27FC236}">
                <a16:creationId xmlns:a16="http://schemas.microsoft.com/office/drawing/2014/main" id="{0B65E290-A406-CDD1-830B-8EFB5DDF17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6082062"/>
              </p:ext>
            </p:extLst>
          </p:nvPr>
        </p:nvGraphicFramePr>
        <p:xfrm>
          <a:off x="627737" y="2686982"/>
          <a:ext cx="10078368" cy="3934566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2519592">
                  <a:extLst>
                    <a:ext uri="{9D8B030D-6E8A-4147-A177-3AD203B41FA5}">
                      <a16:colId xmlns:a16="http://schemas.microsoft.com/office/drawing/2014/main" val="2294594384"/>
                    </a:ext>
                  </a:extLst>
                </a:gridCol>
                <a:gridCol w="2519592">
                  <a:extLst>
                    <a:ext uri="{9D8B030D-6E8A-4147-A177-3AD203B41FA5}">
                      <a16:colId xmlns:a16="http://schemas.microsoft.com/office/drawing/2014/main" val="247859398"/>
                    </a:ext>
                  </a:extLst>
                </a:gridCol>
                <a:gridCol w="2519592">
                  <a:extLst>
                    <a:ext uri="{9D8B030D-6E8A-4147-A177-3AD203B41FA5}">
                      <a16:colId xmlns:a16="http://schemas.microsoft.com/office/drawing/2014/main" val="1279634461"/>
                    </a:ext>
                  </a:extLst>
                </a:gridCol>
                <a:gridCol w="2519592">
                  <a:extLst>
                    <a:ext uri="{9D8B030D-6E8A-4147-A177-3AD203B41FA5}">
                      <a16:colId xmlns:a16="http://schemas.microsoft.com/office/drawing/2014/main" val="3565608946"/>
                    </a:ext>
                  </a:extLst>
                </a:gridCol>
              </a:tblGrid>
              <a:tr h="549081">
                <a:tc>
                  <a:txBody>
                    <a:bodyPr/>
                    <a:lstStyle/>
                    <a:p>
                      <a:r>
                        <a:rPr lang="en-US" dirty="0"/>
                        <a:t>Entity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Repository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Service Layer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Controller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4816588"/>
                  </a:ext>
                </a:extLst>
              </a:tr>
              <a:tr h="549081">
                <a:tc>
                  <a:txBody>
                    <a:bodyPr/>
                    <a:lstStyle/>
                    <a:p>
                      <a:r>
                        <a:rPr lang="en-US" dirty="0"/>
                        <a:t>User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UserRepository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UserService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UserController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219758"/>
                  </a:ext>
                </a:extLst>
              </a:tr>
              <a:tr h="549081">
                <a:tc>
                  <a:txBody>
                    <a:bodyPr/>
                    <a:lstStyle/>
                    <a:p>
                      <a:r>
                        <a:rPr lang="en-US" dirty="0"/>
                        <a:t>Messages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MessagesRepository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MessagesService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MessagesController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9290009"/>
                  </a:ext>
                </a:extLst>
              </a:tr>
              <a:tr h="549081">
                <a:tc>
                  <a:txBody>
                    <a:bodyPr/>
                    <a:lstStyle/>
                    <a:p>
                      <a:r>
                        <a:rPr lang="en-US" dirty="0"/>
                        <a:t>Group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GroupRepository</a:t>
                      </a:r>
                      <a:endParaRPr lang="en-IN" dirty="0"/>
                    </a:p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GroupService</a:t>
                      </a:r>
                      <a:endParaRPr lang="en-IN" dirty="0"/>
                    </a:p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GroupController</a:t>
                      </a:r>
                      <a:endParaRPr lang="en-IN" dirty="0"/>
                    </a:p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8040934"/>
                  </a:ext>
                </a:extLst>
              </a:tr>
              <a:tr h="549081">
                <a:tc>
                  <a:txBody>
                    <a:bodyPr/>
                    <a:lstStyle/>
                    <a:p>
                      <a:r>
                        <a:rPr lang="en-US" dirty="0"/>
                        <a:t>Friends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FriendsRepository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FriendsService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FriendsController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4286161"/>
                  </a:ext>
                </a:extLst>
              </a:tr>
              <a:tr h="549081">
                <a:tc>
                  <a:txBody>
                    <a:bodyPr/>
                    <a:lstStyle/>
                    <a:p>
                      <a:r>
                        <a:rPr lang="en-US" dirty="0"/>
                        <a:t>Messages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MessagesRepository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MessagesService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MessagesController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4782669"/>
                  </a:ext>
                </a:extLst>
              </a:tr>
              <a:tr h="549081">
                <a:tc>
                  <a:txBody>
                    <a:bodyPr/>
                    <a:lstStyle/>
                    <a:p>
                      <a:r>
                        <a:rPr lang="en-US" dirty="0"/>
                        <a:t>Post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PostRepository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PostService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PostController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01767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553039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893C3C6-E6B4-0EAA-6168-B66B664B265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317BEF4-F659-05B0-B884-5FBC9950BC38}"/>
              </a:ext>
            </a:extLst>
          </p:cNvPr>
          <p:cNvCxnSpPr>
            <a:cxnSpLocks/>
          </p:cNvCxnSpPr>
          <p:nvPr/>
        </p:nvCxnSpPr>
        <p:spPr>
          <a:xfrm>
            <a:off x="2404113" y="383848"/>
            <a:ext cx="0" cy="429893"/>
          </a:xfrm>
          <a:prstGeom prst="line">
            <a:avLst/>
          </a:prstGeom>
          <a:ln w="12700">
            <a:solidFill>
              <a:srgbClr val="DD4F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4C8E9BB0-02EA-460A-EDCE-9CB013DFF90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7505" y="338023"/>
            <a:ext cx="1963465" cy="52154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3A5D50A-7BF5-47B2-27E6-96AA33171B2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499360" y="383848"/>
            <a:ext cx="8818879" cy="483017"/>
          </a:xfrm>
          <a:prstGeom prst="rect">
            <a:avLst/>
          </a:prstGeom>
          <a:solidFill>
            <a:srgbClr val="FF6709"/>
          </a:solidFill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</a:pPr>
            <a:r>
              <a:rPr lang="en-IN" sz="24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Front-end Development</a:t>
            </a:r>
            <a:r>
              <a:rPr lang="en-IN" sz="14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 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C9D8A8-1C42-C2FD-EA56-C22FFDE8AF0E}"/>
              </a:ext>
            </a:extLst>
          </p:cNvPr>
          <p:cNvSpPr txBox="1"/>
          <p:nvPr/>
        </p:nvSpPr>
        <p:spPr>
          <a:xfrm>
            <a:off x="823595" y="3051040"/>
            <a:ext cx="9772687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en-US" sz="2400" b="0" i="0" dirty="0">
                <a:solidFill>
                  <a:srgbClr val="002060"/>
                </a:solidFill>
                <a:effectLst/>
              </a:rPr>
              <a:t> React: Powering Immersive User Experience of a single page application</a:t>
            </a:r>
          </a:p>
          <a:p>
            <a:pPr algn="l">
              <a:buFont typeface="+mj-lt"/>
              <a:buAutoNum type="arabicPeriod"/>
            </a:pPr>
            <a:r>
              <a:rPr lang="en-US" sz="2400" b="0" i="0" dirty="0">
                <a:solidFill>
                  <a:srgbClr val="002060"/>
                </a:solidFill>
                <a:effectLst/>
              </a:rPr>
              <a:t> JavaScript: Enhancing Functionality and Interactivity</a:t>
            </a:r>
          </a:p>
          <a:p>
            <a:pPr algn="l">
              <a:buFont typeface="+mj-lt"/>
              <a:buAutoNum type="arabicPeriod"/>
            </a:pPr>
            <a:r>
              <a:rPr lang="en-US" sz="2400" b="0" i="0" dirty="0">
                <a:solidFill>
                  <a:srgbClr val="002060"/>
                </a:solidFill>
                <a:effectLst/>
              </a:rPr>
              <a:t> </a:t>
            </a:r>
            <a:r>
              <a:rPr lang="en-US" sz="2400" b="0" i="0" dirty="0" err="1">
                <a:solidFill>
                  <a:srgbClr val="002060"/>
                </a:solidFill>
                <a:effectLst/>
              </a:rPr>
              <a:t>Axios</a:t>
            </a:r>
            <a:r>
              <a:rPr lang="en-US" sz="2400" b="0" i="0" dirty="0">
                <a:solidFill>
                  <a:srgbClr val="002060"/>
                </a:solidFill>
                <a:effectLst/>
              </a:rPr>
              <a:t>: Efficient Backend Communication</a:t>
            </a:r>
          </a:p>
          <a:p>
            <a:pPr algn="l">
              <a:buFont typeface="+mj-lt"/>
              <a:buAutoNum type="arabicPeriod"/>
            </a:pPr>
            <a:r>
              <a:rPr lang="en-US" sz="2400" b="0" i="0" dirty="0">
                <a:solidFill>
                  <a:srgbClr val="002060"/>
                </a:solidFill>
                <a:effectLst/>
              </a:rPr>
              <a:t> CSS for beautifying User Interface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6AE3D7B-6B40-DAAC-C612-3FA550CFEE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402" y="1330967"/>
            <a:ext cx="1961395" cy="130909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550913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893C3C6-E6B4-0EAA-6168-B66B664B265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-20320"/>
            <a:ext cx="12192000" cy="6858000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317BEF4-F659-05B0-B884-5FBC9950BC38}"/>
              </a:ext>
            </a:extLst>
          </p:cNvPr>
          <p:cNvCxnSpPr>
            <a:cxnSpLocks/>
          </p:cNvCxnSpPr>
          <p:nvPr/>
        </p:nvCxnSpPr>
        <p:spPr>
          <a:xfrm>
            <a:off x="2404113" y="383848"/>
            <a:ext cx="0" cy="429893"/>
          </a:xfrm>
          <a:prstGeom prst="line">
            <a:avLst/>
          </a:prstGeom>
          <a:ln w="12700">
            <a:solidFill>
              <a:srgbClr val="DD4F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4C8E9BB0-02EA-460A-EDCE-9CB013DFF90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7505" y="338023"/>
            <a:ext cx="1963465" cy="52154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3A5D50A-7BF5-47B2-27E6-96AA33171B2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499360" y="383848"/>
            <a:ext cx="8818879" cy="483017"/>
          </a:xfrm>
          <a:prstGeom prst="rect">
            <a:avLst/>
          </a:prstGeom>
          <a:solidFill>
            <a:srgbClr val="FF6709"/>
          </a:solidFill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</a:pPr>
            <a:r>
              <a:rPr lang="en-IN" sz="2400" b="1" dirty="0">
                <a:solidFill>
                  <a:schemeClr val="bg1"/>
                </a:solidFill>
                <a:latin typeface="Times New Roman" panose="02020603050405020304" pitchFamily="18" charset="0"/>
              </a:rPr>
              <a:t>Integration and Testing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00B694-CE8C-1B3C-6470-234A7FE34C41}"/>
              </a:ext>
            </a:extLst>
          </p:cNvPr>
          <p:cNvSpPr txBox="1"/>
          <p:nvPr/>
        </p:nvSpPr>
        <p:spPr>
          <a:xfrm>
            <a:off x="2180969" y="2407365"/>
            <a:ext cx="9137263" cy="21910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</a:pPr>
            <a:r>
              <a:rPr lang="en-US" sz="2400" b="0" i="0" dirty="0">
                <a:effectLst/>
                <a:latin typeface="Söhne"/>
              </a:rPr>
              <a:t>Our API underwent thorough testing using Postman, validating functionality, performance, and security of endpoints. Postman's intuitive interface efficiently tested various API requests (GET, POST, PUT, DELETE), providing a robust environment to simulate real-world scenarios and assess API response.</a:t>
            </a:r>
            <a:endParaRPr lang="en-IN" sz="2200" dirty="0">
              <a:effectLst/>
              <a:ea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59F59B-C04C-C427-0026-C6CCC923EC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506" y="916590"/>
            <a:ext cx="1649390" cy="164939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A4B03E8-9FC7-C93E-CF49-5A7801C61E28}"/>
              </a:ext>
            </a:extLst>
          </p:cNvPr>
          <p:cNvSpPr txBox="1"/>
          <p:nvPr/>
        </p:nvSpPr>
        <p:spPr>
          <a:xfrm>
            <a:off x="2180969" y="1479675"/>
            <a:ext cx="612513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  <a:effectLst/>
                <a:ea typeface="Arial" panose="020B0604020202020204" pitchFamily="34" charset="0"/>
              </a:rPr>
              <a:t>Postman</a:t>
            </a:r>
            <a:endParaRPr lang="en-IN" sz="28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45282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893C3C6-E6B4-0EAA-6168-B66B664B265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317BEF4-F659-05B0-B884-5FBC9950BC38}"/>
              </a:ext>
            </a:extLst>
          </p:cNvPr>
          <p:cNvCxnSpPr>
            <a:cxnSpLocks/>
          </p:cNvCxnSpPr>
          <p:nvPr/>
        </p:nvCxnSpPr>
        <p:spPr>
          <a:xfrm>
            <a:off x="2404113" y="383848"/>
            <a:ext cx="0" cy="429893"/>
          </a:xfrm>
          <a:prstGeom prst="line">
            <a:avLst/>
          </a:prstGeom>
          <a:ln w="12700">
            <a:solidFill>
              <a:srgbClr val="DD4F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4C8E9BB0-02EA-460A-EDCE-9CB013DFF90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7505" y="338023"/>
            <a:ext cx="1963465" cy="52154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3A5D50A-7BF5-47B2-27E6-96AA33171B2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499360" y="383848"/>
            <a:ext cx="8818879" cy="483017"/>
          </a:xfrm>
          <a:prstGeom prst="rect">
            <a:avLst/>
          </a:prstGeom>
          <a:solidFill>
            <a:srgbClr val="FF6709"/>
          </a:solidFill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</a:pPr>
            <a:r>
              <a:rPr lang="en-IN" sz="2400" b="1" dirty="0">
                <a:solidFill>
                  <a:schemeClr val="bg1"/>
                </a:solidFill>
                <a:latin typeface="Times New Roman" panose="02020603050405020304" pitchFamily="18" charset="0"/>
              </a:rPr>
              <a:t>Conclusion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E07FE1-E878-E386-9DF4-34E931415690}"/>
              </a:ext>
            </a:extLst>
          </p:cNvPr>
          <p:cNvSpPr txBox="1"/>
          <p:nvPr/>
        </p:nvSpPr>
        <p:spPr>
          <a:xfrm>
            <a:off x="1429352" y="1491485"/>
            <a:ext cx="9333295" cy="35734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</a:pPr>
            <a:r>
              <a:rPr lang="en-US" b="0" i="0" dirty="0">
                <a:effectLst/>
                <a:latin typeface="Roboto" panose="02000000000000000000" pitchFamily="2" charset="0"/>
              </a:rPr>
              <a:t>Social Networking Site is a full stack web application implemented by using Spring boot in Back-end and React in Frontend and  </a:t>
            </a:r>
            <a:r>
              <a:rPr lang="en-US" b="0" i="0" dirty="0" err="1">
                <a:effectLst/>
                <a:latin typeface="Roboto" panose="02000000000000000000" pitchFamily="2" charset="0"/>
              </a:rPr>
              <a:t>mySQL</a:t>
            </a:r>
            <a:r>
              <a:rPr lang="en-US" b="0" i="0" dirty="0">
                <a:effectLst/>
                <a:latin typeface="Roboto" panose="02000000000000000000" pitchFamily="2" charset="0"/>
              </a:rPr>
              <a:t> is used for database.</a:t>
            </a:r>
          </a:p>
          <a:p>
            <a:pPr algn="just">
              <a:lnSpc>
                <a:spcPct val="115000"/>
              </a:lnSpc>
            </a:pPr>
            <a:endParaRPr lang="en-US" b="0" i="0" dirty="0">
              <a:effectLst/>
              <a:latin typeface="Roboto" panose="02000000000000000000" pitchFamily="2" charset="0"/>
            </a:endParaRPr>
          </a:p>
          <a:p>
            <a:pPr algn="just">
              <a:lnSpc>
                <a:spcPct val="115000"/>
              </a:lnSpc>
            </a:pPr>
            <a:r>
              <a:rPr lang="en-US" b="0" i="0" dirty="0">
                <a:effectLst/>
                <a:latin typeface="Roboto" panose="02000000000000000000" pitchFamily="2" charset="0"/>
              </a:rPr>
              <a:t>It has some main functionalities: </a:t>
            </a:r>
          </a:p>
          <a:p>
            <a:pPr marL="342900" indent="-342900" algn="just">
              <a:lnSpc>
                <a:spcPct val="115000"/>
              </a:lnSpc>
              <a:buFont typeface="+mj-lt"/>
              <a:buAutoNum type="arabicPeriod"/>
            </a:pPr>
            <a:r>
              <a:rPr lang="en-US" b="0" i="0" dirty="0">
                <a:effectLst/>
                <a:latin typeface="Roboto" panose="02000000000000000000" pitchFamily="2" charset="0"/>
              </a:rPr>
              <a:t>Login/Logout and </a:t>
            </a:r>
          </a:p>
          <a:p>
            <a:pPr marL="342900" indent="-342900" algn="just">
              <a:lnSpc>
                <a:spcPct val="115000"/>
              </a:lnSpc>
              <a:buFont typeface="+mj-lt"/>
              <a:buAutoNum type="arabicPeriod"/>
            </a:pPr>
            <a:r>
              <a:rPr lang="en-US" b="0" i="0" dirty="0">
                <a:effectLst/>
                <a:latin typeface="Roboto" panose="02000000000000000000" pitchFamily="2" charset="0"/>
              </a:rPr>
              <a:t>Create Account </a:t>
            </a:r>
          </a:p>
          <a:p>
            <a:pPr marL="342900" indent="-342900" algn="just">
              <a:lnSpc>
                <a:spcPct val="115000"/>
              </a:lnSpc>
              <a:buFont typeface="+mj-lt"/>
              <a:buAutoNum type="arabicPeriod"/>
            </a:pPr>
            <a:r>
              <a:rPr lang="en-US" b="0" i="0" dirty="0">
                <a:effectLst/>
                <a:latin typeface="Roboto" panose="02000000000000000000" pitchFamily="2" charset="0"/>
              </a:rPr>
              <a:t> Create Post</a:t>
            </a:r>
          </a:p>
          <a:p>
            <a:pPr marL="342900" indent="-342900" algn="just">
              <a:lnSpc>
                <a:spcPct val="115000"/>
              </a:lnSpc>
              <a:buFont typeface="+mj-lt"/>
              <a:buAutoNum type="arabicPeriod"/>
            </a:pPr>
            <a:r>
              <a:rPr lang="en-US" dirty="0">
                <a:latin typeface="Roboto" panose="02000000000000000000" pitchFamily="2" charset="0"/>
              </a:rPr>
              <a:t>User can visit his/her profile page</a:t>
            </a:r>
            <a:endParaRPr lang="en-US" b="0" i="0" dirty="0">
              <a:effectLst/>
              <a:latin typeface="Roboto" panose="02000000000000000000" pitchFamily="2" charset="0"/>
            </a:endParaRPr>
          </a:p>
          <a:p>
            <a:pPr marL="342900" indent="-342900" algn="just">
              <a:lnSpc>
                <a:spcPct val="115000"/>
              </a:lnSpc>
              <a:buFont typeface="+mj-lt"/>
              <a:buAutoNum type="arabicPeriod"/>
            </a:pPr>
            <a:r>
              <a:rPr lang="en-US" dirty="0">
                <a:latin typeface="Roboto" panose="02000000000000000000" pitchFamily="2" charset="0"/>
              </a:rPr>
              <a:t>Like other posts</a:t>
            </a:r>
          </a:p>
          <a:p>
            <a:pPr marL="342900" indent="-342900" algn="just">
              <a:lnSpc>
                <a:spcPct val="115000"/>
              </a:lnSpc>
              <a:buFont typeface="+mj-lt"/>
              <a:buAutoNum type="arabicPeriod"/>
            </a:pPr>
            <a:r>
              <a:rPr lang="en-US" b="0" i="0" dirty="0">
                <a:effectLst/>
                <a:latin typeface="Roboto" panose="02000000000000000000" pitchFamily="2" charset="0"/>
              </a:rPr>
              <a:t>Search other users using their location, interest, email</a:t>
            </a:r>
          </a:p>
          <a:p>
            <a:pPr marL="342900" indent="-342900" algn="just">
              <a:lnSpc>
                <a:spcPct val="115000"/>
              </a:lnSpc>
              <a:buFont typeface="+mj-lt"/>
              <a:buAutoNum type="arabicPeriod"/>
            </a:pPr>
            <a:r>
              <a:rPr lang="en-US" b="0" i="0" dirty="0">
                <a:effectLst/>
                <a:latin typeface="Roboto" panose="02000000000000000000" pitchFamily="2" charset="0"/>
              </a:rPr>
              <a:t>Chat with other users</a:t>
            </a:r>
            <a:endParaRPr lang="en-IN" sz="14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41029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893C3C6-E6B4-0EAA-6168-B66B664B265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317BEF4-F659-05B0-B884-5FBC9950BC38}"/>
              </a:ext>
            </a:extLst>
          </p:cNvPr>
          <p:cNvCxnSpPr>
            <a:cxnSpLocks/>
          </p:cNvCxnSpPr>
          <p:nvPr/>
        </p:nvCxnSpPr>
        <p:spPr>
          <a:xfrm>
            <a:off x="2404113" y="383848"/>
            <a:ext cx="0" cy="429893"/>
          </a:xfrm>
          <a:prstGeom prst="line">
            <a:avLst/>
          </a:prstGeom>
          <a:ln w="12700">
            <a:solidFill>
              <a:srgbClr val="DD4F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4C8E9BB0-02EA-460A-EDCE-9CB013DFF90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7505" y="338023"/>
            <a:ext cx="1963465" cy="52154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3A5D50A-7BF5-47B2-27E6-96AA33171B2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499360" y="383848"/>
            <a:ext cx="8818879" cy="483017"/>
          </a:xfrm>
          <a:prstGeom prst="rect">
            <a:avLst/>
          </a:prstGeom>
          <a:solidFill>
            <a:srgbClr val="FF6709"/>
          </a:solidFill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</a:pPr>
            <a:r>
              <a:rPr lang="en-IN" sz="2400" b="1" dirty="0">
                <a:solidFill>
                  <a:schemeClr val="bg1"/>
                </a:solidFill>
                <a:latin typeface="Times New Roman" panose="02020603050405020304" pitchFamily="18" charset="0"/>
              </a:rPr>
              <a:t>Future Work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19899A-31DA-FCDF-48CA-B2A307298A93}"/>
              </a:ext>
            </a:extLst>
          </p:cNvPr>
          <p:cNvSpPr txBox="1"/>
          <p:nvPr/>
        </p:nvSpPr>
        <p:spPr>
          <a:xfrm>
            <a:off x="1790907" y="1587085"/>
            <a:ext cx="8173363" cy="3962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</a:pPr>
            <a:r>
              <a:rPr lang="en-IN" sz="2200" dirty="0">
                <a:effectLst/>
                <a:ea typeface="Arial" panose="020B0604020202020204" pitchFamily="34" charset="0"/>
              </a:rPr>
              <a:t>Following Features can be implemented in </a:t>
            </a:r>
            <a:r>
              <a:rPr lang="en-IN" sz="2200" dirty="0">
                <a:ea typeface="Arial" panose="020B0604020202020204" pitchFamily="34" charset="0"/>
              </a:rPr>
              <a:t>our project in future:</a:t>
            </a:r>
          </a:p>
          <a:p>
            <a:pPr marL="342900" indent="-342900" algn="just">
              <a:lnSpc>
                <a:spcPct val="115000"/>
              </a:lnSpc>
              <a:buAutoNum type="arabicPeriod"/>
            </a:pPr>
            <a:r>
              <a:rPr lang="en-IN" sz="2200" dirty="0">
                <a:effectLst/>
                <a:ea typeface="Arial" panose="020B0604020202020204" pitchFamily="34" charset="0"/>
              </a:rPr>
              <a:t>Comments </a:t>
            </a:r>
          </a:p>
          <a:p>
            <a:pPr marL="342900" indent="-342900" algn="just">
              <a:lnSpc>
                <a:spcPct val="115000"/>
              </a:lnSpc>
              <a:buAutoNum type="arabicPeriod"/>
            </a:pPr>
            <a:r>
              <a:rPr lang="en-IN" sz="2200" dirty="0">
                <a:effectLst/>
                <a:ea typeface="Arial" panose="020B0604020202020204" pitchFamily="34" charset="0"/>
              </a:rPr>
              <a:t>Visiting other people profile </a:t>
            </a:r>
          </a:p>
          <a:p>
            <a:pPr marL="342900" indent="-342900" algn="just">
              <a:lnSpc>
                <a:spcPct val="115000"/>
              </a:lnSpc>
              <a:buAutoNum type="arabicPeriod"/>
            </a:pPr>
            <a:r>
              <a:rPr lang="en-IN" sz="2200" dirty="0">
                <a:ea typeface="Arial" panose="020B0604020202020204" pitchFamily="34" charset="0"/>
              </a:rPr>
              <a:t>Groups Activities </a:t>
            </a:r>
          </a:p>
          <a:p>
            <a:pPr marL="342900" indent="-342900" algn="just">
              <a:lnSpc>
                <a:spcPct val="115000"/>
              </a:lnSpc>
              <a:buAutoNum type="arabicPeriod"/>
            </a:pPr>
            <a:r>
              <a:rPr lang="en-IN" sz="2200" dirty="0">
                <a:ea typeface="Arial" panose="020B0604020202020204" pitchFamily="34" charset="0"/>
              </a:rPr>
              <a:t>Adding Friends</a:t>
            </a:r>
          </a:p>
          <a:p>
            <a:pPr marL="342900" indent="-342900" algn="just">
              <a:lnSpc>
                <a:spcPct val="115000"/>
              </a:lnSpc>
              <a:buAutoNum type="arabicPeriod"/>
            </a:pPr>
            <a:r>
              <a:rPr lang="en-IN" sz="2200" dirty="0">
                <a:effectLst/>
                <a:ea typeface="Arial" panose="020B0604020202020204" pitchFamily="34" charset="0"/>
              </a:rPr>
              <a:t>Date of Birth Validation</a:t>
            </a:r>
          </a:p>
          <a:p>
            <a:pPr marL="342900" indent="-342900" algn="just">
              <a:lnSpc>
                <a:spcPct val="115000"/>
              </a:lnSpc>
              <a:buAutoNum type="arabicPeriod"/>
            </a:pPr>
            <a:r>
              <a:rPr lang="en-IN" sz="2200" dirty="0">
                <a:ea typeface="Arial" panose="020B0604020202020204" pitchFamily="34" charset="0"/>
              </a:rPr>
              <a:t>Implementing Security Features</a:t>
            </a:r>
          </a:p>
          <a:p>
            <a:pPr marL="342900" indent="-342900" algn="just">
              <a:lnSpc>
                <a:spcPct val="115000"/>
              </a:lnSpc>
              <a:buAutoNum type="arabicPeriod"/>
            </a:pPr>
            <a:r>
              <a:rPr lang="en-IN" sz="2200" dirty="0">
                <a:effectLst/>
                <a:ea typeface="Arial" panose="020B0604020202020204" pitchFamily="34" charset="0"/>
              </a:rPr>
              <a:t>Updating </a:t>
            </a:r>
            <a:r>
              <a:rPr lang="en-IN" sz="2200" dirty="0">
                <a:ea typeface="Arial" panose="020B0604020202020204" pitchFamily="34" charset="0"/>
              </a:rPr>
              <a:t>user details </a:t>
            </a:r>
          </a:p>
          <a:p>
            <a:pPr marL="342900" indent="-342900" algn="just">
              <a:lnSpc>
                <a:spcPct val="115000"/>
              </a:lnSpc>
              <a:buAutoNum type="arabicPeriod"/>
            </a:pPr>
            <a:r>
              <a:rPr lang="en-IN" sz="2200" dirty="0">
                <a:ea typeface="Arial" panose="020B0604020202020204" pitchFamily="34" charset="0"/>
              </a:rPr>
              <a:t>Deleting user account</a:t>
            </a:r>
          </a:p>
          <a:p>
            <a:pPr marL="342900" indent="-342900" algn="just">
              <a:lnSpc>
                <a:spcPct val="115000"/>
              </a:lnSpc>
              <a:buAutoNum type="arabicPeriod"/>
            </a:pPr>
            <a:r>
              <a:rPr lang="en-IN" sz="2200" dirty="0">
                <a:ea typeface="Arial" panose="020B0604020202020204" pitchFamily="34" charset="0"/>
              </a:rPr>
              <a:t>Deployment of the project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886FB55-5C64-D42A-2DE2-F3449D92C4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0333" y="3017018"/>
            <a:ext cx="2641235" cy="3519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7961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893C3C6-E6B4-0EAA-6168-B66B664B265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317BEF4-F659-05B0-B884-5FBC9950BC38}"/>
              </a:ext>
            </a:extLst>
          </p:cNvPr>
          <p:cNvCxnSpPr>
            <a:cxnSpLocks/>
          </p:cNvCxnSpPr>
          <p:nvPr/>
        </p:nvCxnSpPr>
        <p:spPr>
          <a:xfrm>
            <a:off x="2404113" y="383848"/>
            <a:ext cx="0" cy="429893"/>
          </a:xfrm>
          <a:prstGeom prst="line">
            <a:avLst/>
          </a:prstGeom>
          <a:ln w="12700">
            <a:solidFill>
              <a:srgbClr val="DD4F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4C8E9BB0-02EA-460A-EDCE-9CB013DFF90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7505" y="338023"/>
            <a:ext cx="1963465" cy="52154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3A5D50A-7BF5-47B2-27E6-96AA33171B2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499360" y="383848"/>
            <a:ext cx="8818879" cy="483017"/>
          </a:xfrm>
          <a:prstGeom prst="rect">
            <a:avLst/>
          </a:prstGeom>
          <a:solidFill>
            <a:srgbClr val="FF6709"/>
          </a:solidFill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</a:pPr>
            <a:r>
              <a:rPr lang="en-IN" sz="2400" b="1" dirty="0">
                <a:solidFill>
                  <a:schemeClr val="bg1"/>
                </a:solidFill>
                <a:latin typeface="Times New Roman" panose="02020603050405020304" pitchFamily="18" charset="0"/>
              </a:rPr>
              <a:t>References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1206C2F-BDF5-071B-EC7C-A93066E34658}"/>
              </a:ext>
            </a:extLst>
          </p:cNvPr>
          <p:cNvSpPr txBox="1"/>
          <p:nvPr/>
        </p:nvSpPr>
        <p:spPr>
          <a:xfrm>
            <a:off x="805451" y="1415303"/>
            <a:ext cx="6887119" cy="4462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IN" b="1" i="0" dirty="0">
                <a:effectLst/>
                <a:latin typeface="-apple-system"/>
              </a:rPr>
              <a:t>Spring Boot Reference Documentation</a:t>
            </a:r>
          </a:p>
          <a:p>
            <a:r>
              <a:rPr lang="en-IN" i="0" dirty="0">
                <a:effectLst/>
                <a:latin typeface="-apple-system"/>
                <a:hlinkClick r:id="rId4"/>
              </a:rPr>
              <a:t>https://docs.spring.io/spring-boot/docs/current/reference/htmlsingle/</a:t>
            </a:r>
            <a:br>
              <a:rPr lang="en-IN" b="1" i="0" dirty="0">
                <a:effectLst/>
                <a:latin typeface="-apple-system"/>
              </a:rPr>
            </a:br>
            <a:endParaRPr lang="en-IN" b="1" i="0" dirty="0">
              <a:effectLst/>
              <a:latin typeface="-apple-system"/>
            </a:endParaRPr>
          </a:p>
          <a:p>
            <a:endParaRPr lang="en-IN" i="0" dirty="0">
              <a:effectLst/>
              <a:latin typeface="-apple-system"/>
            </a:endParaRPr>
          </a:p>
          <a:p>
            <a:r>
              <a:rPr lang="en-IN" b="1" dirty="0">
                <a:latin typeface="-apple-system"/>
              </a:rPr>
              <a:t>React </a:t>
            </a:r>
            <a:r>
              <a:rPr lang="en-IN" b="1" dirty="0" err="1">
                <a:latin typeface="-apple-system"/>
              </a:rPr>
              <a:t>Js</a:t>
            </a:r>
            <a:r>
              <a:rPr lang="en-IN" b="1" dirty="0">
                <a:latin typeface="-apple-system"/>
              </a:rPr>
              <a:t> official Documentation</a:t>
            </a:r>
          </a:p>
          <a:p>
            <a:r>
              <a:rPr lang="en-IN" i="0" dirty="0">
                <a:effectLst/>
                <a:latin typeface="-apple-system"/>
                <a:hlinkClick r:id="rId5"/>
              </a:rPr>
              <a:t>https://legacy.reactjs.org/docs/create-a-new-react-app.html</a:t>
            </a:r>
            <a:endParaRPr lang="en-IN" i="0" dirty="0">
              <a:effectLst/>
              <a:latin typeface="-apple-system"/>
            </a:endParaRPr>
          </a:p>
          <a:p>
            <a:endParaRPr lang="en-IN" dirty="0">
              <a:latin typeface="-apple-system"/>
            </a:endParaRPr>
          </a:p>
          <a:p>
            <a:r>
              <a:rPr lang="en-IN" b="1" i="0" dirty="0">
                <a:effectLst/>
                <a:latin typeface="-apple-system"/>
              </a:rPr>
              <a:t>CSS References </a:t>
            </a:r>
          </a:p>
          <a:p>
            <a:r>
              <a:rPr lang="en-IN" i="0" dirty="0">
                <a:effectLst/>
                <a:latin typeface="-apple-system"/>
                <a:hlinkClick r:id="rId6"/>
              </a:rPr>
              <a:t>https://developer.mozilla.org/en-US/docs/Web/CSS/Reference</a:t>
            </a:r>
            <a:endParaRPr lang="en-IN" i="0" dirty="0">
              <a:effectLst/>
              <a:latin typeface="-apple-system"/>
            </a:endParaRPr>
          </a:p>
          <a:p>
            <a:endParaRPr lang="en-IN" dirty="0">
              <a:latin typeface="-apple-system"/>
            </a:endParaRPr>
          </a:p>
          <a:p>
            <a:r>
              <a:rPr lang="en-IN" b="1" dirty="0">
                <a:effectLst/>
              </a:rPr>
              <a:t>JavaScript reference</a:t>
            </a:r>
          </a:p>
          <a:p>
            <a:r>
              <a:rPr lang="en-IN" i="0" dirty="0">
                <a:effectLst/>
                <a:latin typeface="-apple-system"/>
                <a:hlinkClick r:id="rId7"/>
              </a:rPr>
              <a:t>https://developer.mozilla.org/en-US/docs/Web/JavaScript/Reference</a:t>
            </a:r>
            <a:endParaRPr lang="en-IN" i="0" dirty="0">
              <a:effectLst/>
              <a:latin typeface="-apple-system"/>
            </a:endParaRPr>
          </a:p>
          <a:p>
            <a:endParaRPr lang="en-IN" dirty="0">
              <a:latin typeface="-apple-system"/>
            </a:endParaRPr>
          </a:p>
          <a:p>
            <a:r>
              <a:rPr lang="en-IN" b="1" i="0" dirty="0">
                <a:effectLst/>
                <a:latin typeface="-apple-system"/>
              </a:rPr>
              <a:t>Java official Documentation</a:t>
            </a:r>
          </a:p>
          <a:p>
            <a:r>
              <a:rPr lang="en-IN" i="0" dirty="0">
                <a:effectLst/>
                <a:latin typeface="-apple-system"/>
                <a:hlinkClick r:id="rId8"/>
              </a:rPr>
              <a:t>https://docs.oracle.com/javase/8/docs/</a:t>
            </a:r>
            <a:endParaRPr lang="en-IN" i="0" dirty="0">
              <a:effectLst/>
              <a:latin typeface="-apple-system"/>
            </a:endParaRPr>
          </a:p>
          <a:p>
            <a:endParaRPr lang="en-IN" sz="14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6D29C99-B15F-7DD2-FAAE-DB6A3E46D04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5133" y="4746025"/>
            <a:ext cx="4986867" cy="2226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3620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893C3C6-E6B4-0EAA-6168-B66B664B265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317BEF4-F659-05B0-B884-5FBC9950BC38}"/>
              </a:ext>
            </a:extLst>
          </p:cNvPr>
          <p:cNvCxnSpPr>
            <a:cxnSpLocks/>
          </p:cNvCxnSpPr>
          <p:nvPr/>
        </p:nvCxnSpPr>
        <p:spPr>
          <a:xfrm>
            <a:off x="2404113" y="383848"/>
            <a:ext cx="0" cy="429893"/>
          </a:xfrm>
          <a:prstGeom prst="line">
            <a:avLst/>
          </a:prstGeom>
          <a:ln w="12700">
            <a:solidFill>
              <a:srgbClr val="DD4F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4C8E9BB0-02EA-460A-EDCE-9CB013DFF90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7505" y="338023"/>
            <a:ext cx="1963465" cy="52154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3A5D50A-7BF5-47B2-27E6-96AA33171B2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499360" y="383848"/>
            <a:ext cx="8818879" cy="483017"/>
          </a:xfrm>
          <a:prstGeom prst="rect">
            <a:avLst/>
          </a:prstGeom>
          <a:solidFill>
            <a:srgbClr val="FF6709"/>
          </a:solidFill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</a:pPr>
            <a:endParaRPr lang="en-IN" sz="2400" b="1" dirty="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BF7372-738C-C654-8FEB-8CB2D8EC00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3457" y="1542168"/>
            <a:ext cx="4227286" cy="4227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149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893C3C6-E6B4-0EAA-6168-B66B664B265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-5639" y="-6639"/>
            <a:ext cx="12192000" cy="6858000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317BEF4-F659-05B0-B884-5FBC9950BC38}"/>
              </a:ext>
            </a:extLst>
          </p:cNvPr>
          <p:cNvCxnSpPr>
            <a:cxnSpLocks/>
          </p:cNvCxnSpPr>
          <p:nvPr/>
        </p:nvCxnSpPr>
        <p:spPr>
          <a:xfrm>
            <a:off x="2404113" y="383848"/>
            <a:ext cx="0" cy="429893"/>
          </a:xfrm>
          <a:prstGeom prst="line">
            <a:avLst/>
          </a:prstGeom>
          <a:ln w="12700">
            <a:solidFill>
              <a:srgbClr val="DD4F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4C8E9BB0-02EA-460A-EDCE-9CB013DFF90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7505" y="338023"/>
            <a:ext cx="1963465" cy="52154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7DDF28F-771F-D180-B602-4C9BA1896597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97940" y="1503679"/>
            <a:ext cx="10061497" cy="4468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</a:pPr>
            <a:r>
              <a:rPr lang="en-IN" sz="3200" b="1" dirty="0">
                <a:solidFill>
                  <a:schemeClr val="accent2">
                    <a:lumMod val="50000"/>
                  </a:schemeClr>
                </a:solidFill>
                <a:effectLst/>
                <a:latin typeface="Trebuchet MS" panose="020B0603020202020204" pitchFamily="34" charset="0"/>
                <a:ea typeface="Arial" panose="020B0604020202020204" pitchFamily="34" charset="0"/>
              </a:rPr>
              <a:t>Table of contents</a:t>
            </a:r>
            <a:endParaRPr lang="en-IN" dirty="0">
              <a:solidFill>
                <a:schemeClr val="accent2">
                  <a:lumMod val="50000"/>
                </a:schemeClr>
              </a:solidFill>
              <a:effectLst/>
              <a:latin typeface="Trebuchet MS" panose="020B0603020202020204" pitchFamily="34" charset="0"/>
              <a:ea typeface="Arial" panose="020B0604020202020204" pitchFamily="34" charset="0"/>
            </a:endParaRPr>
          </a:p>
          <a:p>
            <a:pPr algn="ctr">
              <a:lnSpc>
                <a:spcPct val="115000"/>
              </a:lnSpc>
            </a:pPr>
            <a:r>
              <a:rPr lang="en-IN" sz="2400" b="1" dirty="0">
                <a:effectLst/>
                <a:latin typeface="Trebuchet MS" panose="020B0603020202020204" pitchFamily="34" charset="0"/>
                <a:ea typeface="Arial" panose="020B0604020202020204" pitchFamily="34" charset="0"/>
              </a:rPr>
              <a:t> </a:t>
            </a:r>
            <a:endParaRPr lang="en-IN" sz="1400" b="1" dirty="0">
              <a:effectLst/>
              <a:latin typeface="Trebuchet MS" panose="020B0603020202020204" pitchFamily="34" charset="0"/>
              <a:ea typeface="Arial" panose="020B0604020202020204" pitchFamily="34" charset="0"/>
            </a:endParaRPr>
          </a:p>
          <a:p>
            <a:pPr marL="342900" lvl="0" indent="-342900">
              <a:buSzPts val="1400"/>
              <a:buFont typeface="+mj-lt"/>
              <a:buAutoNum type="arabicPeriod"/>
            </a:pPr>
            <a:r>
              <a:rPr lang="en-IN" sz="2200" dirty="0"/>
              <a:t>Introduction</a:t>
            </a:r>
          </a:p>
          <a:p>
            <a:pPr marL="342900" lvl="0" indent="-342900">
              <a:buSzPts val="1400"/>
              <a:buFont typeface="+mj-lt"/>
              <a:buAutoNum type="arabicPeriod"/>
            </a:pPr>
            <a:r>
              <a:rPr lang="en-IN" sz="2200" dirty="0"/>
              <a:t>Project Overview</a:t>
            </a:r>
          </a:p>
          <a:p>
            <a:pPr marL="342900" lvl="0" indent="-342900">
              <a:buSzPts val="1400"/>
              <a:buFont typeface="+mj-lt"/>
              <a:buAutoNum type="arabicPeriod"/>
            </a:pPr>
            <a:r>
              <a:rPr lang="en-IN" sz="2200" dirty="0"/>
              <a:t>Architecture Design </a:t>
            </a:r>
          </a:p>
          <a:p>
            <a:pPr marL="342900" lvl="0" indent="-342900">
              <a:buSzPts val="1400"/>
              <a:buFont typeface="+mj-lt"/>
              <a:buAutoNum type="arabicPeriod"/>
            </a:pPr>
            <a:r>
              <a:rPr lang="en-IN" sz="2200" dirty="0"/>
              <a:t>User Interface Design </a:t>
            </a:r>
          </a:p>
          <a:p>
            <a:pPr marL="342900" lvl="0" indent="-342900">
              <a:buSzPts val="1400"/>
              <a:buFont typeface="+mj-lt"/>
              <a:buAutoNum type="arabicPeriod"/>
            </a:pPr>
            <a:r>
              <a:rPr lang="en-IN" sz="2200" dirty="0"/>
              <a:t>Back-end Development </a:t>
            </a:r>
          </a:p>
          <a:p>
            <a:pPr marL="342900" lvl="0" indent="-342900">
              <a:buSzPts val="1400"/>
              <a:buFont typeface="+mj-lt"/>
              <a:buAutoNum type="arabicPeriod"/>
            </a:pPr>
            <a:r>
              <a:rPr lang="en-IN" sz="2200" dirty="0"/>
              <a:t>Front-end Development</a:t>
            </a:r>
          </a:p>
          <a:p>
            <a:pPr marL="342900" lvl="0" indent="-342900">
              <a:buSzPts val="1400"/>
              <a:buFont typeface="+mj-lt"/>
              <a:buAutoNum type="arabicPeriod"/>
            </a:pPr>
            <a:r>
              <a:rPr lang="en-IN" sz="2200" dirty="0"/>
              <a:t>Conclusion</a:t>
            </a:r>
          </a:p>
          <a:p>
            <a:pPr marL="342900" lvl="0" indent="-342900">
              <a:buSzPts val="1400"/>
              <a:buFont typeface="+mj-lt"/>
              <a:buAutoNum type="arabicPeriod"/>
            </a:pPr>
            <a:r>
              <a:rPr lang="en-IN" sz="2200" dirty="0"/>
              <a:t>Future Work</a:t>
            </a:r>
          </a:p>
          <a:p>
            <a:pPr marL="342900" lvl="0" indent="-342900">
              <a:buSzPts val="1400"/>
              <a:buFont typeface="+mj-lt"/>
              <a:buAutoNum type="arabicPeriod"/>
            </a:pPr>
            <a:r>
              <a:rPr lang="en-IN" sz="2200" dirty="0">
                <a:effectLst/>
                <a:ea typeface="Arial" panose="020B0604020202020204" pitchFamily="34" charset="0"/>
              </a:rPr>
              <a:t>References</a:t>
            </a:r>
          </a:p>
          <a:p>
            <a:pPr marL="342900" lvl="0" indent="-342900">
              <a:buSzPts val="1400"/>
              <a:buFont typeface="+mj-lt"/>
              <a:buAutoNum type="arabicPeriod"/>
            </a:pPr>
            <a:r>
              <a:rPr lang="en-IN" sz="2200" dirty="0">
                <a:ea typeface="Arial" panose="020B0604020202020204" pitchFamily="34" charset="0"/>
              </a:rPr>
              <a:t>E</a:t>
            </a:r>
            <a:r>
              <a:rPr lang="en-IN" sz="2200" dirty="0">
                <a:effectLst/>
                <a:ea typeface="Arial" panose="020B0604020202020204" pitchFamily="34" charset="0"/>
              </a:rPr>
              <a:t>nd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B21998F-3E09-B27B-F8B5-10C66E5959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1960" y="3234475"/>
            <a:ext cx="3271909" cy="3276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0236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893C3C6-E6B4-0EAA-6168-B66B664B265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317BEF4-F659-05B0-B884-5FBC9950BC38}"/>
              </a:ext>
            </a:extLst>
          </p:cNvPr>
          <p:cNvCxnSpPr>
            <a:cxnSpLocks/>
          </p:cNvCxnSpPr>
          <p:nvPr/>
        </p:nvCxnSpPr>
        <p:spPr>
          <a:xfrm>
            <a:off x="2404113" y="383848"/>
            <a:ext cx="0" cy="429893"/>
          </a:xfrm>
          <a:prstGeom prst="line">
            <a:avLst/>
          </a:prstGeom>
          <a:ln w="12700">
            <a:solidFill>
              <a:srgbClr val="DD4F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4C8E9BB0-02EA-460A-EDCE-9CB013DFF90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7505" y="338023"/>
            <a:ext cx="1963465" cy="52154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EA6B4E1-DB62-ABC8-9376-891CD4ACDF4E}"/>
              </a:ext>
            </a:extLst>
          </p:cNvPr>
          <p:cNvSpPr txBox="1"/>
          <p:nvPr/>
        </p:nvSpPr>
        <p:spPr>
          <a:xfrm>
            <a:off x="2346744" y="2060236"/>
            <a:ext cx="8971495" cy="30405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</a:pPr>
            <a:r>
              <a:rPr lang="en-US" sz="2400" dirty="0">
                <a:solidFill>
                  <a:srgbClr val="002060"/>
                </a:solidFill>
                <a:effectLst/>
                <a:ea typeface="Arial" panose="020B0604020202020204" pitchFamily="34" charset="0"/>
              </a:rPr>
              <a:t>Introducing our social networking site that revolutionizes social connectivity. With a focus on meaningful connections and a seamless user experience, our site offers exciting features such as personalized user profiles, easy search and discovery, a curated news feed, secure messaging and chat, interest-based groups, and robust privacy and security measures. </a:t>
            </a:r>
          </a:p>
          <a:p>
            <a:pPr>
              <a:lnSpc>
                <a:spcPct val="115000"/>
              </a:lnSpc>
            </a:pPr>
            <a:r>
              <a:rPr lang="en-US" sz="2400" dirty="0">
                <a:solidFill>
                  <a:srgbClr val="002060"/>
                </a:solidFill>
                <a:effectLst/>
                <a:ea typeface="Arial" panose="020B0604020202020204" pitchFamily="34" charset="0"/>
              </a:rPr>
              <a:t>Connect, share, and build relationships in a whole new way.</a:t>
            </a:r>
            <a:endParaRPr lang="en-IN" dirty="0">
              <a:solidFill>
                <a:srgbClr val="002060"/>
              </a:solidFill>
              <a:effectLst/>
              <a:ea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A5D50A-7BF5-47B2-27E6-96AA33171B2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499360" y="383848"/>
            <a:ext cx="8818879" cy="461665"/>
          </a:xfrm>
          <a:prstGeom prst="rect">
            <a:avLst/>
          </a:prstGeom>
          <a:solidFill>
            <a:srgbClr val="FF6709"/>
          </a:solidFill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Introduction</a:t>
            </a: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630289E-45A6-2F30-3B4E-321F364C72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393" y="1008843"/>
            <a:ext cx="2102351" cy="145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2993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893C3C6-E6B4-0EAA-6168-B66B664B265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317BEF4-F659-05B0-B884-5FBC9950BC38}"/>
              </a:ext>
            </a:extLst>
          </p:cNvPr>
          <p:cNvCxnSpPr>
            <a:cxnSpLocks/>
          </p:cNvCxnSpPr>
          <p:nvPr/>
        </p:nvCxnSpPr>
        <p:spPr>
          <a:xfrm>
            <a:off x="2404113" y="383848"/>
            <a:ext cx="0" cy="429893"/>
          </a:xfrm>
          <a:prstGeom prst="line">
            <a:avLst/>
          </a:prstGeom>
          <a:ln w="12700">
            <a:solidFill>
              <a:srgbClr val="DD4F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4C8E9BB0-02EA-460A-EDCE-9CB013DFF90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7505" y="338023"/>
            <a:ext cx="1963465" cy="52154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3A5D50A-7BF5-47B2-27E6-96AA33171B2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499360" y="383848"/>
            <a:ext cx="8818879" cy="461665"/>
          </a:xfrm>
          <a:prstGeom prst="rect">
            <a:avLst/>
          </a:prstGeom>
          <a:solidFill>
            <a:srgbClr val="FF6709"/>
          </a:solidFill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Project Overview</a:t>
            </a:r>
            <a:endParaRPr lang="en-IN" sz="1400" dirty="0">
              <a:solidFill>
                <a:schemeClr val="bg1"/>
              </a:solidFill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6CB871-F71A-0AA9-2DC6-C9AA195CBD29}"/>
              </a:ext>
            </a:extLst>
          </p:cNvPr>
          <p:cNvSpPr txBox="1"/>
          <p:nvPr/>
        </p:nvSpPr>
        <p:spPr>
          <a:xfrm>
            <a:off x="490219" y="1349647"/>
            <a:ext cx="8818878" cy="44935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200" b="0" i="0" dirty="0">
                <a:solidFill>
                  <a:srgbClr val="002060"/>
                </a:solidFill>
                <a:effectLst/>
                <a:latin typeface="Söhne"/>
              </a:rPr>
              <a:t>Our social networking site revolutionizes social connectivity, focusing on meaningful connections and seamless experiences. </a:t>
            </a:r>
          </a:p>
          <a:p>
            <a:pPr algn="l"/>
            <a:endParaRPr lang="en-US" sz="2200" b="0" i="0" dirty="0">
              <a:solidFill>
                <a:srgbClr val="002060"/>
              </a:solidFill>
              <a:effectLst/>
              <a:latin typeface="Söhne"/>
            </a:endParaRPr>
          </a:p>
          <a:p>
            <a:pPr algn="l"/>
            <a:r>
              <a:rPr lang="en-US" sz="2200" b="0" i="0" dirty="0">
                <a:solidFill>
                  <a:srgbClr val="002060"/>
                </a:solidFill>
                <a:effectLst/>
                <a:latin typeface="Söhne"/>
              </a:rPr>
              <a:t>Key features:</a:t>
            </a:r>
          </a:p>
          <a:p>
            <a:pPr algn="l">
              <a:buFont typeface="+mj-lt"/>
              <a:buAutoNum type="arabicPeriod"/>
            </a:pPr>
            <a:r>
              <a:rPr lang="en-US" sz="2200" b="0" i="0" dirty="0">
                <a:solidFill>
                  <a:srgbClr val="002060"/>
                </a:solidFill>
                <a:effectLst/>
                <a:latin typeface="Söhne"/>
              </a:rPr>
              <a:t> User Profiles: Showcase your identity, interests, and activities, enabling others to know you better.</a:t>
            </a:r>
          </a:p>
          <a:p>
            <a:pPr algn="l">
              <a:buFont typeface="+mj-lt"/>
              <a:buAutoNum type="arabicPeriod"/>
            </a:pPr>
            <a:r>
              <a:rPr lang="en-US" sz="2200" b="0" i="0" dirty="0">
                <a:solidFill>
                  <a:srgbClr val="002060"/>
                </a:solidFill>
                <a:effectLst/>
                <a:latin typeface="Söhne"/>
              </a:rPr>
              <a:t> Search and Discover: Find friends and like-minded individuals effortlessly.</a:t>
            </a:r>
          </a:p>
          <a:p>
            <a:pPr algn="l">
              <a:buFont typeface="+mj-lt"/>
              <a:buAutoNum type="arabicPeriod"/>
            </a:pPr>
            <a:r>
              <a:rPr lang="en-US" sz="2200" b="0" i="0" dirty="0">
                <a:solidFill>
                  <a:srgbClr val="002060"/>
                </a:solidFill>
                <a:effectLst/>
                <a:latin typeface="Söhne"/>
              </a:rPr>
              <a:t> News Feed: Stay updated with curated posts, photos, and activities from your network.</a:t>
            </a:r>
          </a:p>
          <a:p>
            <a:pPr algn="l">
              <a:buFont typeface="+mj-lt"/>
              <a:buAutoNum type="arabicPeriod"/>
            </a:pPr>
            <a:r>
              <a:rPr lang="en-US" sz="2200" b="0" i="0" dirty="0">
                <a:solidFill>
                  <a:srgbClr val="002060"/>
                </a:solidFill>
                <a:effectLst/>
                <a:latin typeface="Söhne"/>
              </a:rPr>
              <a:t> Messaging and Chat: Enjoy private conversations through our secure messaging system.</a:t>
            </a:r>
          </a:p>
          <a:p>
            <a:pPr algn="l">
              <a:buFont typeface="+mj-lt"/>
              <a:buAutoNum type="arabicPeriod"/>
            </a:pPr>
            <a:r>
              <a:rPr lang="en-US" sz="2200" b="0" i="0" dirty="0">
                <a:solidFill>
                  <a:srgbClr val="002060"/>
                </a:solidFill>
                <a:effectLst/>
                <a:latin typeface="Söhne"/>
              </a:rPr>
              <a:t> Privacy and Security: Robust measures safeguard your personal information, granting you control over privacy settings.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0040103-8F37-4095-5608-8B8C16A1CE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1825" y="859567"/>
            <a:ext cx="2293011" cy="2438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0251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893C3C6-E6B4-0EAA-6168-B66B664B265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317BEF4-F659-05B0-B884-5FBC9950BC38}"/>
              </a:ext>
            </a:extLst>
          </p:cNvPr>
          <p:cNvCxnSpPr>
            <a:cxnSpLocks/>
          </p:cNvCxnSpPr>
          <p:nvPr/>
        </p:nvCxnSpPr>
        <p:spPr>
          <a:xfrm>
            <a:off x="2404113" y="383848"/>
            <a:ext cx="0" cy="429893"/>
          </a:xfrm>
          <a:prstGeom prst="line">
            <a:avLst/>
          </a:prstGeom>
          <a:ln w="12700">
            <a:solidFill>
              <a:srgbClr val="DD4F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4C8E9BB0-02EA-460A-EDCE-9CB013DFF90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7505" y="338023"/>
            <a:ext cx="1963465" cy="52154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3A5D50A-7BF5-47B2-27E6-96AA33171B2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499360" y="383848"/>
            <a:ext cx="8818879" cy="461665"/>
          </a:xfrm>
          <a:prstGeom prst="rect">
            <a:avLst/>
          </a:prstGeom>
          <a:solidFill>
            <a:srgbClr val="FF6709"/>
          </a:solidFill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Architecture Design</a:t>
            </a:r>
            <a:endParaRPr lang="en-IN" sz="1400" dirty="0">
              <a:solidFill>
                <a:schemeClr val="bg1"/>
              </a:solidFill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71EEDC0-3CC6-66B5-D744-43E72A9CA66B}"/>
              </a:ext>
            </a:extLst>
          </p:cNvPr>
          <p:cNvSpPr txBox="1"/>
          <p:nvPr/>
        </p:nvSpPr>
        <p:spPr>
          <a:xfrm>
            <a:off x="490219" y="1349647"/>
            <a:ext cx="10555151" cy="44935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200" b="1" i="0" dirty="0">
                <a:solidFill>
                  <a:srgbClr val="002060"/>
                </a:solidFill>
                <a:effectLst/>
              </a:rPr>
              <a:t>Front-end: </a:t>
            </a:r>
            <a:r>
              <a:rPr lang="en-US" sz="2200" b="0" i="0" dirty="0">
                <a:solidFill>
                  <a:srgbClr val="002060"/>
                </a:solidFill>
                <a:effectLst/>
              </a:rPr>
              <a:t>Our social networking site boasts a responsive design that seamlessly adapts to various devices, ensuring optimal user experience.</a:t>
            </a:r>
          </a:p>
          <a:p>
            <a:pPr algn="l"/>
            <a:endParaRPr lang="en-US" sz="2200" b="0" i="0" dirty="0">
              <a:solidFill>
                <a:srgbClr val="002060"/>
              </a:solidFill>
              <a:effectLst/>
            </a:endParaRPr>
          </a:p>
          <a:p>
            <a:pPr algn="l"/>
            <a:r>
              <a:rPr lang="en-US" sz="2200" b="1" i="0" dirty="0">
                <a:solidFill>
                  <a:srgbClr val="002060"/>
                </a:solidFill>
                <a:effectLst/>
              </a:rPr>
              <a:t>Back-end: </a:t>
            </a:r>
            <a:r>
              <a:rPr lang="en-US" sz="2200" b="0" i="0" dirty="0">
                <a:solidFill>
                  <a:srgbClr val="002060"/>
                </a:solidFill>
                <a:effectLst/>
              </a:rPr>
              <a:t>The back-end of our platform comprises servers that handle crucial tasks such as data processing, logic implementation, and storage. RESTful APIs facilitate seamless communication between the front-end and back-end systems. User authentication, message routing, notifications, and other essential functionalities are efficiently managed by the back-end.</a:t>
            </a:r>
          </a:p>
          <a:p>
            <a:pPr algn="l"/>
            <a:endParaRPr lang="en-US" sz="2200" b="0" i="0" dirty="0">
              <a:solidFill>
                <a:srgbClr val="002060"/>
              </a:solidFill>
              <a:effectLst/>
            </a:endParaRPr>
          </a:p>
          <a:p>
            <a:pPr algn="l"/>
            <a:r>
              <a:rPr lang="en-US" sz="2200" b="1" i="0" dirty="0">
                <a:solidFill>
                  <a:srgbClr val="002060"/>
                </a:solidFill>
                <a:effectLst/>
              </a:rPr>
              <a:t>Database: </a:t>
            </a:r>
            <a:r>
              <a:rPr lang="en-US" sz="2200" b="0" i="0" dirty="0">
                <a:solidFill>
                  <a:srgbClr val="002060"/>
                </a:solidFill>
                <a:effectLst/>
              </a:rPr>
              <a:t>Our application leverages a robust database system to store and manage user profiles, chat history, and other pertinent data. The database is meticulously structured with well-defined tables, schemas, and relationships, ensuring efficient data management and retrieval.</a:t>
            </a:r>
          </a:p>
        </p:txBody>
      </p:sp>
    </p:spTree>
    <p:extLst>
      <p:ext uri="{BB962C8B-B14F-4D97-AF65-F5344CB8AC3E}">
        <p14:creationId xmlns:p14="http://schemas.microsoft.com/office/powerpoint/2010/main" val="5032070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893C3C6-E6B4-0EAA-6168-B66B664B265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317BEF4-F659-05B0-B884-5FBC9950BC38}"/>
              </a:ext>
            </a:extLst>
          </p:cNvPr>
          <p:cNvCxnSpPr>
            <a:cxnSpLocks/>
          </p:cNvCxnSpPr>
          <p:nvPr/>
        </p:nvCxnSpPr>
        <p:spPr>
          <a:xfrm>
            <a:off x="2404113" y="383848"/>
            <a:ext cx="0" cy="429893"/>
          </a:xfrm>
          <a:prstGeom prst="line">
            <a:avLst/>
          </a:prstGeom>
          <a:ln w="12700">
            <a:solidFill>
              <a:srgbClr val="DD4F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4C8E9BB0-02EA-460A-EDCE-9CB013DFF90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7505" y="338023"/>
            <a:ext cx="1963465" cy="52154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3A5D50A-7BF5-47B2-27E6-96AA33171B2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499360" y="383848"/>
            <a:ext cx="8818879" cy="461665"/>
          </a:xfrm>
          <a:prstGeom prst="rect">
            <a:avLst/>
          </a:prstGeom>
          <a:solidFill>
            <a:srgbClr val="FF6709"/>
          </a:solidFill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Architecture Design</a:t>
            </a:r>
            <a:endParaRPr lang="en-IN" sz="1400" dirty="0">
              <a:solidFill>
                <a:schemeClr val="bg1"/>
              </a:solidFill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FADF428-9741-D350-042F-6BACBD2547E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295"/>
          <a:stretch/>
        </p:blipFill>
        <p:spPr>
          <a:xfrm>
            <a:off x="196313" y="1975799"/>
            <a:ext cx="10476526" cy="388711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83133DD-A7B7-F043-83FD-5F006B8D64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2421" y="3026692"/>
            <a:ext cx="1963891" cy="166633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F5E3C05-28BB-693B-4546-B852AD693C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31560" y="3961691"/>
            <a:ext cx="571580" cy="485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6578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893C3C6-E6B4-0EAA-6168-B66B664B265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317BEF4-F659-05B0-B884-5FBC9950BC38}"/>
              </a:ext>
            </a:extLst>
          </p:cNvPr>
          <p:cNvCxnSpPr>
            <a:cxnSpLocks/>
          </p:cNvCxnSpPr>
          <p:nvPr/>
        </p:nvCxnSpPr>
        <p:spPr>
          <a:xfrm>
            <a:off x="2404113" y="383848"/>
            <a:ext cx="0" cy="429893"/>
          </a:xfrm>
          <a:prstGeom prst="line">
            <a:avLst/>
          </a:prstGeom>
          <a:ln w="12700">
            <a:solidFill>
              <a:srgbClr val="DD4F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4C8E9BB0-02EA-460A-EDCE-9CB013DFF90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7505" y="338023"/>
            <a:ext cx="1963465" cy="52154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3A5D50A-7BF5-47B2-27E6-96AA33171B2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499360" y="383848"/>
            <a:ext cx="8818879" cy="461665"/>
          </a:xfrm>
          <a:prstGeom prst="rect">
            <a:avLst/>
          </a:prstGeom>
          <a:solidFill>
            <a:srgbClr val="FF6709"/>
          </a:solidFill>
        </p:spPr>
        <p:txBody>
          <a:bodyPr wrap="square" rtlCol="0">
            <a:spAutoFit/>
          </a:bodyPr>
          <a:lstStyle/>
          <a:p>
            <a:r>
              <a:rPr lang="en-IN" sz="24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Architecture Design</a:t>
            </a:r>
            <a:endParaRPr lang="en-IN" sz="1400" dirty="0">
              <a:solidFill>
                <a:schemeClr val="bg1"/>
              </a:solidFill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874249F-9219-2000-2808-ED5C697919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3700" y="938141"/>
            <a:ext cx="6027694" cy="5827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8197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893C3C6-E6B4-0EAA-6168-B66B664B265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317BEF4-F659-05B0-B884-5FBC9950BC38}"/>
              </a:ext>
            </a:extLst>
          </p:cNvPr>
          <p:cNvCxnSpPr>
            <a:cxnSpLocks/>
          </p:cNvCxnSpPr>
          <p:nvPr/>
        </p:nvCxnSpPr>
        <p:spPr>
          <a:xfrm>
            <a:off x="2404113" y="383848"/>
            <a:ext cx="0" cy="429893"/>
          </a:xfrm>
          <a:prstGeom prst="line">
            <a:avLst/>
          </a:prstGeom>
          <a:ln w="12700">
            <a:solidFill>
              <a:srgbClr val="DD4F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4C8E9BB0-02EA-460A-EDCE-9CB013DFF90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7505" y="338023"/>
            <a:ext cx="1963465" cy="52154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3A5D50A-7BF5-47B2-27E6-96AA33171B2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499360" y="383848"/>
            <a:ext cx="8818879" cy="482633"/>
          </a:xfrm>
          <a:prstGeom prst="rect">
            <a:avLst/>
          </a:prstGeom>
          <a:solidFill>
            <a:srgbClr val="FF6709"/>
          </a:solidFill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</a:pPr>
            <a:r>
              <a:rPr lang="en-IN" sz="24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User Interface Design</a:t>
            </a:r>
            <a:endParaRPr lang="en-IN" sz="1400" dirty="0">
              <a:solidFill>
                <a:schemeClr val="bg1"/>
              </a:solidFill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65F3BBB-36FE-E6E4-6217-C50A5E5EF88B}"/>
              </a:ext>
            </a:extLst>
          </p:cNvPr>
          <p:cNvSpPr txBox="1"/>
          <p:nvPr/>
        </p:nvSpPr>
        <p:spPr>
          <a:xfrm>
            <a:off x="490220" y="1349647"/>
            <a:ext cx="10657392" cy="3850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</a:pPr>
            <a:r>
              <a:rPr lang="en-IN" sz="1800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This section explains the design of the user interface, including wireframes, </a:t>
            </a:r>
            <a:r>
              <a:rPr lang="en-IN" sz="18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mockups</a:t>
            </a:r>
            <a:r>
              <a:rPr lang="en-IN" sz="1800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, and user flows.</a:t>
            </a:r>
            <a:endParaRPr lang="en-IN" sz="14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2536A21-5E47-E70A-06F7-0810E20654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0282" y="1820915"/>
            <a:ext cx="8008320" cy="399998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2FA2B1D-4F8D-7C85-671E-03ED6943C3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94003" y="1927215"/>
            <a:ext cx="8008320" cy="399581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5D41804-D0A2-1DE8-BCBA-83666EFE48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12284" y="2066064"/>
            <a:ext cx="7991635" cy="399581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5592029-0345-DBD9-C1A8-66D558E9D40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563" b="1"/>
          <a:stretch/>
        </p:blipFill>
        <p:spPr>
          <a:xfrm>
            <a:off x="1930564" y="2165685"/>
            <a:ext cx="7991635" cy="397743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D33FE5F-E0AB-8908-2DCA-5232E9A9469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59864" y="2248362"/>
            <a:ext cx="7872272" cy="392998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81C814F-9908-EB35-B829-DF55AC69D54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82951" y="2289301"/>
            <a:ext cx="8090552" cy="404527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5EB602D-4654-E0AF-A641-06B45776221D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630"/>
          <a:stretch/>
        </p:blipFill>
        <p:spPr>
          <a:xfrm>
            <a:off x="2627786" y="2439796"/>
            <a:ext cx="8009438" cy="3979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491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893C3C6-E6B4-0EAA-6168-B66B664B265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18088"/>
            <a:ext cx="12192000" cy="6858000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317BEF4-F659-05B0-B884-5FBC9950BC38}"/>
              </a:ext>
            </a:extLst>
          </p:cNvPr>
          <p:cNvCxnSpPr>
            <a:cxnSpLocks/>
          </p:cNvCxnSpPr>
          <p:nvPr/>
        </p:nvCxnSpPr>
        <p:spPr>
          <a:xfrm>
            <a:off x="2404113" y="383848"/>
            <a:ext cx="0" cy="429893"/>
          </a:xfrm>
          <a:prstGeom prst="line">
            <a:avLst/>
          </a:prstGeom>
          <a:ln w="12700">
            <a:solidFill>
              <a:srgbClr val="DD4F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4C8E9BB0-02EA-460A-EDCE-9CB013DFF90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7505" y="338023"/>
            <a:ext cx="1963465" cy="52154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3A5D50A-7BF5-47B2-27E6-96AA33171B2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499360" y="383848"/>
            <a:ext cx="8818879" cy="482633"/>
          </a:xfrm>
          <a:prstGeom prst="rect">
            <a:avLst/>
          </a:prstGeom>
          <a:solidFill>
            <a:srgbClr val="FF6709"/>
          </a:solidFill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</a:pPr>
            <a:r>
              <a:rPr lang="en-IN" sz="24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Back-end Development</a:t>
            </a:r>
            <a:endParaRPr lang="en-IN" sz="1400" dirty="0">
              <a:solidFill>
                <a:schemeClr val="bg1"/>
              </a:solidFill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FB6A81-F334-0D76-10FC-F69162C07E4E}"/>
              </a:ext>
            </a:extLst>
          </p:cNvPr>
          <p:cNvSpPr txBox="1"/>
          <p:nvPr/>
        </p:nvSpPr>
        <p:spPr>
          <a:xfrm>
            <a:off x="981075" y="2536709"/>
            <a:ext cx="10763250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000" b="0" i="0" dirty="0">
                <a:solidFill>
                  <a:srgbClr val="002060"/>
                </a:solidFill>
                <a:effectLst/>
                <a:latin typeface="Söhne"/>
              </a:rPr>
              <a:t>Spring Boot: A Java framework that streamlines the development of high-quality Spring applications by offering simplified setup, configuration, and built-in features for building robust backend systems.</a:t>
            </a:r>
          </a:p>
          <a:p>
            <a:pPr algn="l"/>
            <a:endParaRPr lang="en-US" sz="2000" b="0" i="0" dirty="0">
              <a:solidFill>
                <a:srgbClr val="002060"/>
              </a:solidFill>
              <a:effectLst/>
              <a:latin typeface="Söhne"/>
            </a:endParaRPr>
          </a:p>
          <a:p>
            <a:pPr algn="l"/>
            <a:r>
              <a:rPr lang="en-US" sz="2000" b="0" i="0" dirty="0">
                <a:solidFill>
                  <a:srgbClr val="002060"/>
                </a:solidFill>
                <a:effectLst/>
                <a:latin typeface="Söhne"/>
              </a:rPr>
              <a:t>Hibernate: A Java-based ORM framework that facilitates seamless interaction between Java objects and databases, abstracting the complexity of SQL queries and providing a convenient mapping mechanism.</a:t>
            </a:r>
          </a:p>
          <a:p>
            <a:pPr algn="l"/>
            <a:endParaRPr lang="en-US" sz="2000" b="0" i="0" dirty="0">
              <a:solidFill>
                <a:srgbClr val="002060"/>
              </a:solidFill>
              <a:effectLst/>
              <a:latin typeface="Söhne"/>
            </a:endParaRPr>
          </a:p>
          <a:p>
            <a:pPr algn="l"/>
            <a:r>
              <a:rPr lang="en-US" sz="2000" b="0" i="0" dirty="0">
                <a:solidFill>
                  <a:srgbClr val="002060"/>
                </a:solidFill>
                <a:effectLst/>
                <a:latin typeface="Söhne"/>
              </a:rPr>
              <a:t>Dependencies: Essential components required for the project's functionality, including Spring </a:t>
            </a:r>
            <a:r>
              <a:rPr lang="en-US" sz="2000" b="0" i="0" dirty="0" err="1">
                <a:solidFill>
                  <a:srgbClr val="002060"/>
                </a:solidFill>
                <a:effectLst/>
                <a:latin typeface="Söhne"/>
              </a:rPr>
              <a:t>Devtools</a:t>
            </a:r>
            <a:r>
              <a:rPr lang="en-US" sz="2000" b="0" i="0" dirty="0">
                <a:solidFill>
                  <a:srgbClr val="002060"/>
                </a:solidFill>
                <a:effectLst/>
                <a:latin typeface="Söhne"/>
              </a:rPr>
              <a:t> for development efficiency, Spring Web for web-based features, MySQL Driver for connecting to the MySQL database, Lombok for reducing boilerplate code, and JPA for managing the persistence layer.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6D91606-A720-15D3-1441-A854A81C29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075" y="1214302"/>
            <a:ext cx="2190748" cy="56309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F7B19AC-D78A-0460-FD68-9A2116839A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2137" y="1111982"/>
            <a:ext cx="1314450" cy="78443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2C47ADA-6B71-13DA-5F45-FC173653C28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1653" y="976757"/>
            <a:ext cx="1314450" cy="131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88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GSA Template" id="{7EF025AB-56D0-42C6-8D01-6D7BD15986E7}" vid="{13FEAC2C-1A59-4677-B9C8-864B00C2BF8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2685</TotalTime>
  <Words>826</Words>
  <Application>Microsoft Office PowerPoint</Application>
  <PresentationFormat>Widescreen</PresentationFormat>
  <Paragraphs>124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5" baseType="lpstr">
      <vt:lpstr>-apple-system</vt:lpstr>
      <vt:lpstr>Arial</vt:lpstr>
      <vt:lpstr>Calibri</vt:lpstr>
      <vt:lpstr>Calibri Light</vt:lpstr>
      <vt:lpstr>Roboto</vt:lpstr>
      <vt:lpstr>Söhne</vt:lpstr>
      <vt:lpstr>Times New Roman</vt:lpstr>
      <vt:lpstr>Trebuchet MS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Shashank K [MUBC]</dc:creator>
  <cp:lastModifiedBy>Mahaan Lal Srivastav</cp:lastModifiedBy>
  <cp:revision>11</cp:revision>
  <dcterms:created xsi:type="dcterms:W3CDTF">2023-04-15T11:22:40Z</dcterms:created>
  <dcterms:modified xsi:type="dcterms:W3CDTF">2023-06-01T11:07:29Z</dcterms:modified>
</cp:coreProperties>
</file>